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sldIdLst>
    <p:sldId id="256" r:id="rId2"/>
    <p:sldId id="258" r:id="rId3"/>
    <p:sldId id="260" r:id="rId4"/>
    <p:sldId id="305" r:id="rId5"/>
    <p:sldId id="261" r:id="rId6"/>
    <p:sldId id="263" r:id="rId7"/>
    <p:sldId id="264" r:id="rId8"/>
    <p:sldId id="265" r:id="rId9"/>
    <p:sldId id="322" r:id="rId10"/>
    <p:sldId id="266" r:id="rId11"/>
    <p:sldId id="269" r:id="rId12"/>
    <p:sldId id="267" r:id="rId13"/>
    <p:sldId id="270" r:id="rId14"/>
    <p:sldId id="271" r:id="rId15"/>
    <p:sldId id="273" r:id="rId16"/>
    <p:sldId id="274" r:id="rId17"/>
    <p:sldId id="275" r:id="rId18"/>
    <p:sldId id="278" r:id="rId19"/>
    <p:sldId id="280" r:id="rId20"/>
    <p:sldId id="281" r:id="rId21"/>
    <p:sldId id="282" r:id="rId22"/>
    <p:sldId id="283" r:id="rId23"/>
    <p:sldId id="285" r:id="rId24"/>
    <p:sldId id="297" r:id="rId25"/>
    <p:sldId id="287" r:id="rId26"/>
    <p:sldId id="323" r:id="rId27"/>
    <p:sldId id="299" r:id="rId28"/>
    <p:sldId id="312" r:id="rId29"/>
    <p:sldId id="301" r:id="rId30"/>
    <p:sldId id="321" r:id="rId31"/>
    <p:sldId id="317" r:id="rId32"/>
    <p:sldId id="315" r:id="rId33"/>
    <p:sldId id="319" r:id="rId34"/>
    <p:sldId id="318" r:id="rId35"/>
    <p:sldId id="316" r:id="rId36"/>
    <p:sldId id="292" r:id="rId37"/>
    <p:sldId id="293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94607" autoAdjust="0"/>
  </p:normalViewPr>
  <p:slideViewPr>
    <p:cSldViewPr>
      <p:cViewPr>
        <p:scale>
          <a:sx n="68" d="100"/>
          <a:sy n="68" d="100"/>
        </p:scale>
        <p:origin x="-16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D5A-6625-430B-8350-472ABB825F83}" type="datetimeFigureOut">
              <a:rPr lang="en-US" smtClean="0"/>
              <a:pPr/>
              <a:t>2/7/2019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3D975-CEBB-4B48-9705-B721DB8706D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8ABE-266C-413D-B846-CA11BF4B0709}" type="datetimeFigureOut">
              <a:rPr lang="en-US" smtClean="0"/>
              <a:pPr/>
              <a:t>2/7/2019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2CC6-D680-4336-9CDC-A9F909E3967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715436" cy="6500835"/>
          </a:xfrm>
        </p:spPr>
        <p:txBody>
          <a:bodyPr>
            <a:noAutofit/>
          </a:bodyPr>
          <a:lstStyle/>
          <a:p>
            <a:r>
              <a:rPr lang="en-IN" b="1" u="sng" dirty="0" smtClean="0">
                <a:solidFill>
                  <a:srgbClr val="FF0000"/>
                </a:solidFill>
              </a:rPr>
              <a:t>BIOCHEMISTRY ANALYZERS</a:t>
            </a: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Colorimeter </a:t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Spectrophotometer </a:t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Semi Auto-Analyzer </a:t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Fully Auto-Analyzer</a:t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Chemiluminescence Immuno-Assay Analyzer</a:t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  <a:t>Dry Chemistry Analyzer</a:t>
            </a:r>
            <a:br>
              <a:rPr lang="en-IN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    </a:t>
            </a:r>
            <a:br>
              <a:rPr lang="en-IN" sz="2800" b="1" dirty="0" smtClean="0"/>
            </a:br>
            <a:r>
              <a:rPr lang="en-IN" sz="2800" b="1" dirty="0" smtClean="0"/>
              <a:t>                     </a:t>
            </a:r>
            <a:endParaRPr lang="en-I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57818" y="4214818"/>
            <a:ext cx="3786182" cy="264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Name:    GOYANI RACHNA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RUPARELIYA NIKITA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AMBHETIA VAISHNVI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PATEL ROJMEENA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VORA BHAVIKA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KOTADIYA MANALI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BORSE BHAVINEE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                PATEL NENCY 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868346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PRISM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429684" cy="51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686436" cy="868346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GRATINGS</a:t>
            </a:r>
            <a:r>
              <a:rPr lang="en-IN" b="1" dirty="0">
                <a:solidFill>
                  <a:srgbClr val="002060"/>
                </a:solidFill>
              </a:rPr>
              <a:t>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911741"/>
          </a:xfrm>
        </p:spPr>
        <p:txBody>
          <a:bodyPr>
            <a:normAutofit/>
          </a:bodyPr>
          <a:lstStyle/>
          <a:p>
            <a:r>
              <a:rPr lang="en-IN" sz="2800" dirty="0"/>
              <a:t>Light (Tungsten light) </a:t>
            </a:r>
            <a:r>
              <a:rPr lang="en-IN" sz="2800" dirty="0" smtClean="0"/>
              <a:t>is reflected </a:t>
            </a:r>
            <a:r>
              <a:rPr lang="en-IN" sz="2800" dirty="0"/>
              <a:t>on graphite. </a:t>
            </a:r>
            <a:endParaRPr lang="en-IN" sz="2800" dirty="0" smtClean="0"/>
          </a:p>
          <a:p>
            <a:r>
              <a:rPr lang="en-IN" sz="2800" dirty="0" smtClean="0"/>
              <a:t>This graft </a:t>
            </a:r>
            <a:r>
              <a:rPr lang="en-IN" sz="2800" dirty="0"/>
              <a:t>separate light </a:t>
            </a:r>
            <a:r>
              <a:rPr lang="en-IN" sz="2800" dirty="0" smtClean="0"/>
              <a:t>in different </a:t>
            </a:r>
            <a:r>
              <a:rPr lang="en-IN" sz="2800" dirty="0"/>
              <a:t>wave length . </a:t>
            </a:r>
            <a:r>
              <a:rPr lang="en-IN" sz="2800" dirty="0" smtClean="0"/>
              <a:t>By rotation </a:t>
            </a:r>
            <a:r>
              <a:rPr lang="en-IN" sz="2800" dirty="0"/>
              <a:t>of slit, </a:t>
            </a:r>
            <a:r>
              <a:rPr lang="en-IN" sz="2800" dirty="0" smtClean="0"/>
              <a:t>desirable wave </a:t>
            </a:r>
            <a:r>
              <a:rPr lang="en-IN" sz="2800" dirty="0"/>
              <a:t>length of light come </a:t>
            </a:r>
            <a:r>
              <a:rPr lang="en-IN" sz="2800" dirty="0" smtClean="0"/>
              <a:t>out from </a:t>
            </a:r>
            <a:r>
              <a:rPr lang="en-IN" sz="2800" dirty="0"/>
              <a:t>slit.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494" y="3214686"/>
            <a:ext cx="652865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501222" cy="1082660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Wavelength Spectrums Colour &amp; Substrate Colour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9" y="2272284"/>
          <a:ext cx="8286807" cy="4050864"/>
        </p:xfrm>
        <a:graphic>
          <a:graphicData uri="http://schemas.openxmlformats.org/drawingml/2006/table">
            <a:tbl>
              <a:tblPr/>
              <a:tblGrid>
                <a:gridCol w="917444"/>
                <a:gridCol w="2239756"/>
                <a:gridCol w="1747374"/>
                <a:gridCol w="3382233"/>
              </a:tblGrid>
              <a:tr h="75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Filter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(nm)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Filter color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Absorbed color 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Color of solution to be analyzed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340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UV(colorless)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UV(colorless)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Nucleic acid,Reducing Equivalent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405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Violet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Violet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Yellow green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450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Bookman Old Style"/>
                          <a:ea typeface="Times New Roman"/>
                          <a:cs typeface="Bookman Old Style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  <a:cs typeface="Bookman Old Style"/>
                        </a:rPr>
                        <a:t>Blue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Blue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Yellow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505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Bluish-green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Blue-green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Red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546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Green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Green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Red-violet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578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Yellow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Yellow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Violet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630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Orange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Orange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Greenish blue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670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Red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Bookman Old Style"/>
                          <a:ea typeface="Times New Roman"/>
                          <a:cs typeface="Bookman Old Style"/>
                        </a:rPr>
                        <a:t>Red</a:t>
                      </a:r>
                      <a:endParaRPr lang="en-IN" sz="1800" b="1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Bookman Old Style"/>
                          <a:ea typeface="Times New Roman"/>
                          <a:cs typeface="Bookman Old Style"/>
                        </a:rPr>
                        <a:t>Blue green</a:t>
                      </a:r>
                      <a:endParaRPr lang="en-IN" sz="1800" b="1" dirty="0"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7258072" cy="500066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CUVETTE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715040"/>
          </a:xfrm>
        </p:spPr>
        <p:txBody>
          <a:bodyPr>
            <a:noAutofit/>
          </a:bodyPr>
          <a:lstStyle/>
          <a:p>
            <a:r>
              <a:rPr lang="en-IN" dirty="0"/>
              <a:t>As per </a:t>
            </a:r>
            <a:r>
              <a:rPr lang="en-IN" dirty="0" smtClean="0"/>
              <a:t>Lambert </a:t>
            </a:r>
            <a:r>
              <a:rPr lang="en-IN" dirty="0"/>
              <a:t>– </a:t>
            </a:r>
            <a:r>
              <a:rPr lang="en-IN" dirty="0" smtClean="0"/>
              <a:t>beer's law </a:t>
            </a:r>
            <a:r>
              <a:rPr lang="en-IN" dirty="0"/>
              <a:t>path length is </a:t>
            </a:r>
            <a:r>
              <a:rPr lang="en-IN" dirty="0" smtClean="0"/>
              <a:t>fixed to </a:t>
            </a:r>
            <a:r>
              <a:rPr lang="en-IN" dirty="0"/>
              <a:t>1 cm.</a:t>
            </a:r>
          </a:p>
          <a:p>
            <a:r>
              <a:rPr lang="en-IN" dirty="0" smtClean="0"/>
              <a:t>Sample </a:t>
            </a:r>
            <a:r>
              <a:rPr lang="en-IN" dirty="0"/>
              <a:t>cell has 1 </a:t>
            </a:r>
            <a:r>
              <a:rPr lang="en-IN" dirty="0" smtClean="0"/>
              <a:t>cm diameter.</a:t>
            </a:r>
          </a:p>
          <a:p>
            <a:r>
              <a:rPr lang="en-IN" b="1" dirty="0" smtClean="0">
                <a:solidFill>
                  <a:schemeClr val="accent1"/>
                </a:solidFill>
              </a:rPr>
              <a:t>THREE TYPES OF CUVETTE:-</a:t>
            </a:r>
            <a:endParaRPr lang="en-IN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Glass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Quartz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Plastic </a:t>
            </a:r>
            <a:r>
              <a:rPr lang="en-IN" dirty="0" err="1" smtClean="0"/>
              <a:t>cuvette</a:t>
            </a:r>
            <a:endParaRPr lang="en-IN" dirty="0" smtClean="0"/>
          </a:p>
          <a:p>
            <a:pPr marL="514350" indent="-514350">
              <a:buNone/>
            </a:pPr>
            <a:r>
              <a:rPr lang="en-IN" sz="2800" dirty="0"/>
              <a:t> </a:t>
            </a:r>
            <a:endParaRPr lang="en-IN" sz="2800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86124"/>
            <a:ext cx="2343161" cy="31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50083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b="1" dirty="0" smtClean="0"/>
              <a:t>Glass </a:t>
            </a:r>
            <a:r>
              <a:rPr lang="en-IN" sz="2800" b="1" dirty="0" err="1" smtClean="0"/>
              <a:t>Cuvette</a:t>
            </a:r>
            <a:endParaRPr lang="en-IN" sz="2800" b="1" dirty="0" smtClean="0"/>
          </a:p>
          <a:p>
            <a:pPr marL="514350" indent="-514350"/>
            <a:r>
              <a:rPr lang="en-IN" sz="2800" dirty="0" smtClean="0"/>
              <a:t>Glass 340nm wavelength of light absorbed in glass cell </a:t>
            </a:r>
          </a:p>
          <a:p>
            <a:pPr marL="514350" indent="-514350"/>
            <a:r>
              <a:rPr lang="en-IN" sz="2800" dirty="0" smtClean="0"/>
              <a:t>So affect the result measured with 340nm filter</a:t>
            </a:r>
          </a:p>
          <a:p>
            <a:pPr marL="514350" indent="-514350"/>
            <a:r>
              <a:rPr lang="en-IN" sz="2800" dirty="0" smtClean="0"/>
              <a:t>Cheap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IN" sz="2800" b="1" dirty="0" smtClean="0"/>
              <a:t>Quartz</a:t>
            </a:r>
          </a:p>
          <a:p>
            <a:pPr marL="514350" indent="-514350"/>
            <a:r>
              <a:rPr lang="en-IN" sz="2800" dirty="0" smtClean="0"/>
              <a:t>It allows passage both type of light.</a:t>
            </a:r>
          </a:p>
          <a:p>
            <a:pPr marL="514350" indent="-514350"/>
            <a:r>
              <a:rPr lang="en-IN" sz="2800" dirty="0" smtClean="0"/>
              <a:t>Ultraviolet &amp; visible ranges.</a:t>
            </a:r>
          </a:p>
          <a:p>
            <a:pPr marL="514350" indent="-514350"/>
            <a:r>
              <a:rPr lang="en-IN" sz="2800" dirty="0" smtClean="0"/>
              <a:t>So used for measurement of both ranges.</a:t>
            </a:r>
          </a:p>
          <a:p>
            <a:pPr marL="514350" indent="-514350"/>
            <a:r>
              <a:rPr lang="en-IN" sz="2800" dirty="0" smtClean="0"/>
              <a:t>Expensive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IN" sz="2800" b="1" dirty="0" smtClean="0"/>
              <a:t>Plastic </a:t>
            </a:r>
            <a:r>
              <a:rPr lang="en-IN" sz="2800" b="1" dirty="0" err="1" smtClean="0"/>
              <a:t>cuvette</a:t>
            </a:r>
            <a:endParaRPr lang="en-IN" sz="2800" b="1" dirty="0" smtClean="0"/>
          </a:p>
          <a:p>
            <a:pPr marL="514350" indent="-514350"/>
            <a:r>
              <a:rPr lang="en-IN" sz="2800" dirty="0" smtClean="0"/>
              <a:t>Shorter Life Span</a:t>
            </a:r>
          </a:p>
          <a:p>
            <a:pPr marL="514350" indent="-514350"/>
            <a:r>
              <a:rPr lang="en-IN" sz="2800" dirty="0" smtClean="0"/>
              <a:t>Easily get Scratches</a:t>
            </a:r>
          </a:p>
          <a:p>
            <a:pPr marL="514350" indent="-514350"/>
            <a:r>
              <a:rPr lang="en-IN" sz="2800" dirty="0" smtClean="0"/>
              <a:t>Low Cost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96908"/>
          </a:xfrm>
        </p:spPr>
        <p:txBody>
          <a:bodyPr>
            <a:normAutofit fontScale="90000"/>
          </a:bodyPr>
          <a:lstStyle/>
          <a:p>
            <a:r>
              <a:rPr lang="en-IN" sz="4900" b="1" dirty="0" smtClean="0">
                <a:solidFill>
                  <a:srgbClr val="FF0000"/>
                </a:solidFill>
              </a:rPr>
              <a:t>PHOTOCELL (PHOTODETECTOR)</a:t>
            </a:r>
            <a:r>
              <a:rPr lang="en-IN" b="1" dirty="0" smtClean="0">
                <a:solidFill>
                  <a:srgbClr val="7030A0"/>
                </a:solidFill>
              </a:rPr>
              <a:t/>
            </a:r>
            <a:br>
              <a:rPr lang="en-IN" b="1" dirty="0" smtClean="0">
                <a:solidFill>
                  <a:srgbClr val="7030A0"/>
                </a:solidFill>
              </a:rPr>
            </a:b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800" b="1" dirty="0"/>
          </a:p>
          <a:p>
            <a:r>
              <a:rPr lang="en-IN" sz="2800" dirty="0" smtClean="0"/>
              <a:t>These </a:t>
            </a:r>
            <a:r>
              <a:rPr lang="en-IN" sz="2800" dirty="0"/>
              <a:t>are the devices to measure </a:t>
            </a:r>
            <a:r>
              <a:rPr lang="en-IN" sz="2800" dirty="0" smtClean="0"/>
              <a:t>the</a:t>
            </a:r>
            <a:r>
              <a:rPr lang="en-IN" sz="2800" b="1" dirty="0" smtClean="0"/>
              <a:t> </a:t>
            </a:r>
            <a:r>
              <a:rPr lang="en-IN" sz="2800" dirty="0" smtClean="0"/>
              <a:t>intensity </a:t>
            </a:r>
            <a:r>
              <a:rPr lang="en-IN" sz="2800" dirty="0"/>
              <a:t>of light by converting light energy in </a:t>
            </a:r>
            <a:r>
              <a:rPr lang="en-IN" sz="2800" dirty="0" smtClean="0"/>
              <a:t>to electric </a:t>
            </a:r>
            <a:r>
              <a:rPr lang="en-IN" sz="2800" dirty="0"/>
              <a:t>energy.</a:t>
            </a:r>
          </a:p>
          <a:p>
            <a:r>
              <a:rPr lang="en-IN" sz="2800" dirty="0" smtClean="0"/>
              <a:t>They </a:t>
            </a:r>
            <a:r>
              <a:rPr lang="en-IN" sz="2800" dirty="0"/>
              <a:t>are made up of light sensitive </a:t>
            </a:r>
            <a:r>
              <a:rPr lang="en-IN" sz="2800" dirty="0" smtClean="0"/>
              <a:t>material such </a:t>
            </a:r>
            <a:r>
              <a:rPr lang="en-IN" sz="2800" dirty="0"/>
              <a:t>as </a:t>
            </a:r>
            <a:r>
              <a:rPr lang="en-IN" sz="2800" dirty="0" smtClean="0"/>
              <a:t>selenium.</a:t>
            </a:r>
          </a:p>
          <a:p>
            <a:r>
              <a:rPr lang="en-IN" sz="4000" b="1" dirty="0" smtClean="0">
                <a:solidFill>
                  <a:srgbClr val="FF0000"/>
                </a:solidFill>
              </a:rPr>
              <a:t>GALVANOMETER</a:t>
            </a:r>
            <a:endParaRPr lang="en-IN" sz="4000" b="1" dirty="0">
              <a:solidFill>
                <a:srgbClr val="FF0000"/>
              </a:solidFill>
            </a:endParaRPr>
          </a:p>
          <a:p>
            <a:r>
              <a:rPr lang="en-IN" sz="2800" dirty="0" smtClean="0"/>
              <a:t> Read-out </a:t>
            </a:r>
            <a:r>
              <a:rPr lang="en-IN" sz="2800" dirty="0"/>
              <a:t>device.</a:t>
            </a:r>
          </a:p>
          <a:p>
            <a:r>
              <a:rPr lang="en-IN" sz="2800" dirty="0" smtClean="0"/>
              <a:t>Used </a:t>
            </a:r>
            <a:r>
              <a:rPr lang="en-IN" sz="2800" dirty="0"/>
              <a:t>to detect and </a:t>
            </a:r>
            <a:r>
              <a:rPr lang="en-IN" sz="2800" dirty="0" smtClean="0"/>
              <a:t>measure electrical </a:t>
            </a:r>
            <a:r>
              <a:rPr lang="en-IN" sz="2800" dirty="0"/>
              <a:t>current produced by </a:t>
            </a:r>
            <a:r>
              <a:rPr lang="en-IN" sz="2800" dirty="0" smtClean="0"/>
              <a:t>the </a:t>
            </a:r>
            <a:r>
              <a:rPr lang="en-IN" sz="2800" dirty="0" err="1" smtClean="0"/>
              <a:t>photodetector</a:t>
            </a:r>
            <a:r>
              <a:rPr lang="en-IN" sz="2800" dirty="0" smtClean="0"/>
              <a:t>.</a:t>
            </a:r>
            <a:endParaRPr lang="en-IN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sz="4300" b="1" dirty="0" smtClean="0">
                <a:solidFill>
                  <a:srgbClr val="FF0000"/>
                </a:solidFill>
              </a:rPr>
              <a:t>Advantage of Colorimeter</a:t>
            </a:r>
            <a:endParaRPr lang="en-IN" sz="4300" b="1" dirty="0">
              <a:solidFill>
                <a:srgbClr val="FF0000"/>
              </a:solidFill>
            </a:endParaRPr>
          </a:p>
          <a:p>
            <a:r>
              <a:rPr lang="en-IN" sz="3000" dirty="0" smtClean="0"/>
              <a:t>Very small </a:t>
            </a:r>
          </a:p>
          <a:p>
            <a:r>
              <a:rPr lang="en-IN" sz="3000" dirty="0" smtClean="0"/>
              <a:t>Very cheap</a:t>
            </a:r>
          </a:p>
          <a:p>
            <a:pPr algn="ctr">
              <a:buNone/>
            </a:pPr>
            <a:r>
              <a:rPr lang="en-IN" sz="4300" b="1" dirty="0" smtClean="0">
                <a:solidFill>
                  <a:srgbClr val="FF0000"/>
                </a:solidFill>
              </a:rPr>
              <a:t>Disadvantage of Colorimeter</a:t>
            </a:r>
            <a:endParaRPr lang="en-IN" sz="4300" b="1" dirty="0">
              <a:solidFill>
                <a:srgbClr val="FF0000"/>
              </a:solidFill>
            </a:endParaRPr>
          </a:p>
          <a:p>
            <a:r>
              <a:rPr lang="en-IN" sz="3000" dirty="0" smtClean="0"/>
              <a:t>Less </a:t>
            </a:r>
            <a:r>
              <a:rPr lang="en-IN" sz="3000" dirty="0"/>
              <a:t>sensitive.</a:t>
            </a:r>
          </a:p>
          <a:p>
            <a:r>
              <a:rPr lang="en-IN" sz="3000" dirty="0" smtClean="0"/>
              <a:t>Limited </a:t>
            </a:r>
            <a:r>
              <a:rPr lang="en-IN" sz="3000" dirty="0"/>
              <a:t>range of filters are available.</a:t>
            </a:r>
          </a:p>
          <a:p>
            <a:r>
              <a:rPr lang="en-IN" sz="3000" dirty="0" smtClean="0"/>
              <a:t>Manual operation.</a:t>
            </a:r>
          </a:p>
          <a:p>
            <a:r>
              <a:rPr lang="en-IN" sz="3000" dirty="0" smtClean="0"/>
              <a:t>Diameter of test tube may be different with different test tube.</a:t>
            </a:r>
          </a:p>
          <a:p>
            <a:r>
              <a:rPr lang="en-IN" sz="3000" dirty="0" smtClean="0"/>
              <a:t>If </a:t>
            </a:r>
            <a:r>
              <a:rPr lang="en-IN" sz="3000" dirty="0"/>
              <a:t>the light source is not stable ,there is </a:t>
            </a:r>
            <a:r>
              <a:rPr lang="en-IN" sz="3000" dirty="0" smtClean="0"/>
              <a:t>a possibility </a:t>
            </a:r>
            <a:r>
              <a:rPr lang="en-IN" sz="3000" dirty="0"/>
              <a:t>of errors due to a change from </a:t>
            </a:r>
            <a:r>
              <a:rPr lang="en-IN" sz="3000" dirty="0" smtClean="0"/>
              <a:t>the initial </a:t>
            </a:r>
            <a:r>
              <a:rPr lang="en-IN" sz="3000" dirty="0"/>
              <a:t>light intensity during a measurement</a:t>
            </a:r>
            <a:r>
              <a:rPr lang="en-IN" sz="3000" dirty="0" smtClean="0"/>
              <a:t>.</a:t>
            </a:r>
            <a:endParaRPr lang="en-IN" sz="3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SPECTROPHOTOMETER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5"/>
            <a:ext cx="600079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00108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Colorimeter </a:t>
            </a:r>
            <a:r>
              <a:rPr lang="en-IN" b="1" dirty="0" err="1" smtClean="0">
                <a:solidFill>
                  <a:srgbClr val="FF0000"/>
                </a:solidFill>
              </a:rPr>
              <a:t>vs</a:t>
            </a:r>
            <a:r>
              <a:rPr lang="en-IN" b="1" dirty="0" smtClean="0">
                <a:solidFill>
                  <a:srgbClr val="FF0000"/>
                </a:solidFill>
              </a:rPr>
              <a:t> spectrophotometer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b="1" dirty="0" smtClean="0">
                <a:solidFill>
                  <a:schemeClr val="accent1"/>
                </a:solidFill>
              </a:rPr>
              <a:t>Colorimeter</a:t>
            </a:r>
          </a:p>
          <a:p>
            <a:r>
              <a:rPr lang="en-IN" dirty="0" smtClean="0"/>
              <a:t>Limited for visible portion of spectrum</a:t>
            </a:r>
          </a:p>
          <a:p>
            <a:r>
              <a:rPr lang="en-IN" dirty="0" smtClean="0"/>
              <a:t>Cheap</a:t>
            </a:r>
          </a:p>
          <a:p>
            <a:r>
              <a:rPr lang="en-IN" dirty="0" smtClean="0"/>
              <a:t>2 digit reading after decimal point</a:t>
            </a:r>
          </a:p>
          <a:p>
            <a:r>
              <a:rPr lang="en-IN" dirty="0" smtClean="0"/>
              <a:t>Less sensitive</a:t>
            </a:r>
          </a:p>
          <a:p>
            <a:r>
              <a:rPr lang="en-IN" dirty="0" smtClean="0"/>
              <a:t>Glass are used </a:t>
            </a:r>
          </a:p>
          <a:p>
            <a:r>
              <a:rPr lang="en-IN" dirty="0" smtClean="0"/>
              <a:t>Tungsten lamps are use</a:t>
            </a:r>
          </a:p>
          <a:p>
            <a:r>
              <a:rPr lang="en-IN" dirty="0" smtClean="0"/>
              <a:t>Can’t use specific filter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b="1" dirty="0" smtClean="0">
                <a:solidFill>
                  <a:schemeClr val="accent1"/>
                </a:solidFill>
              </a:rPr>
              <a:t>Spectrophotometer</a:t>
            </a:r>
          </a:p>
          <a:p>
            <a:r>
              <a:rPr lang="en-IN" dirty="0" smtClean="0"/>
              <a:t>Ultraviolet &amp; infrared region also visible</a:t>
            </a:r>
          </a:p>
          <a:p>
            <a:r>
              <a:rPr lang="en-IN" dirty="0" smtClean="0"/>
              <a:t>very costly</a:t>
            </a:r>
          </a:p>
          <a:p>
            <a:r>
              <a:rPr lang="en-IN" dirty="0" smtClean="0"/>
              <a:t>4 digit reading after decimal point</a:t>
            </a:r>
          </a:p>
          <a:p>
            <a:r>
              <a:rPr lang="en-IN" dirty="0" smtClean="0"/>
              <a:t>More sensitive</a:t>
            </a:r>
          </a:p>
          <a:p>
            <a:r>
              <a:rPr lang="en-IN" dirty="0" smtClean="0"/>
              <a:t>Prism are used </a:t>
            </a:r>
          </a:p>
          <a:p>
            <a:r>
              <a:rPr lang="en-IN" dirty="0" smtClean="0"/>
              <a:t>Halogen lamps are use</a:t>
            </a:r>
          </a:p>
          <a:p>
            <a:r>
              <a:rPr lang="en-IN" dirty="0" smtClean="0"/>
              <a:t>Can use specific filter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n-IN" dirty="0"/>
              <a:t>Auto analyzers are mainly two types</a:t>
            </a:r>
            <a:r>
              <a:rPr lang="en-IN" dirty="0" smtClean="0"/>
              <a:t>:-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Semi </a:t>
            </a:r>
            <a:r>
              <a:rPr lang="en-IN" dirty="0"/>
              <a:t>Auto Analyzer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Fully </a:t>
            </a:r>
            <a:r>
              <a:rPr lang="en-IN" dirty="0"/>
              <a:t>Auto Analyzer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58138" cy="868346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COLORIMETER</a:t>
            </a:r>
            <a:r>
              <a:rPr lang="en-IN" b="1" dirty="0">
                <a:solidFill>
                  <a:srgbClr val="FF0000"/>
                </a:solidFill>
              </a:rPr>
              <a:t/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043509"/>
          </a:xfrm>
        </p:spPr>
        <p:txBody>
          <a:bodyPr>
            <a:normAutofit/>
          </a:bodyPr>
          <a:lstStyle/>
          <a:p>
            <a:r>
              <a:rPr lang="en-IN" sz="2800" dirty="0" smtClean="0"/>
              <a:t> To Estimate </a:t>
            </a:r>
            <a:r>
              <a:rPr lang="en-IN" sz="2800" dirty="0" smtClean="0"/>
              <a:t>density of colour.</a:t>
            </a:r>
          </a:p>
          <a:p>
            <a:r>
              <a:rPr lang="en-IN" sz="2800" dirty="0" smtClean="0"/>
              <a:t>For colorimetric estimation , substrate must participate in reaction and must produce colour compound.</a:t>
            </a:r>
          </a:p>
          <a:p>
            <a:r>
              <a:rPr lang="en-IN" sz="2800" dirty="0" smtClean="0"/>
              <a:t>Coloured substance absorb light in relation to</a:t>
            </a:r>
          </a:p>
          <a:p>
            <a:pPr>
              <a:buNone/>
            </a:pPr>
            <a:r>
              <a:rPr lang="en-IN" sz="2800" dirty="0" smtClean="0"/>
              <a:t>    their colour </a:t>
            </a:r>
            <a:r>
              <a:rPr lang="en-IN" sz="2800" b="1" dirty="0" smtClean="0"/>
              <a:t>density.</a:t>
            </a:r>
          </a:p>
          <a:p>
            <a:r>
              <a:rPr lang="en-IN" sz="2800" dirty="0" smtClean="0"/>
              <a:t>The colour density will be proportional to the concentration of substance.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829444" cy="725470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Semi Auto Analyzer</a:t>
            </a:r>
            <a:br>
              <a:rPr lang="en-IN" b="1" dirty="0" smtClean="0">
                <a:solidFill>
                  <a:srgbClr val="FF0000"/>
                </a:solidFill>
              </a:rPr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b="1" dirty="0" smtClean="0">
                <a:solidFill>
                  <a:schemeClr val="accent1"/>
                </a:solidFill>
              </a:rPr>
              <a:t>Advantage :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Displaying the test results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Printing &amp; memorizing these results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Graphs of all linear &amp; nonlinear reactions.</a:t>
            </a:r>
          </a:p>
          <a:p>
            <a:pPr>
              <a:buNone/>
            </a:pPr>
            <a:r>
              <a:rPr lang="en-IN" sz="2400" dirty="0" smtClean="0"/>
              <a:t> </a:t>
            </a:r>
            <a:r>
              <a:rPr lang="en-IN" sz="2400" b="1" dirty="0">
                <a:solidFill>
                  <a:schemeClr val="accent1"/>
                </a:solidFill>
              </a:rPr>
              <a:t>Disadvantage :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</a:t>
            </a:r>
            <a:r>
              <a:rPr lang="en-IN" sz="2400" dirty="0" smtClean="0"/>
              <a:t>nitial </a:t>
            </a:r>
            <a:r>
              <a:rPr lang="en-IN" sz="2400" dirty="0"/>
              <a:t>stage of </a:t>
            </a:r>
            <a:r>
              <a:rPr lang="en-IN" sz="2400" dirty="0" smtClean="0"/>
              <a:t>analysis </a:t>
            </a:r>
            <a:r>
              <a:rPr lang="en-IN" sz="2400" dirty="0"/>
              <a:t>are performed </a:t>
            </a:r>
            <a:r>
              <a:rPr lang="en-IN" sz="2400" dirty="0" smtClean="0"/>
              <a:t>manually , like</a:t>
            </a:r>
            <a:endParaRPr lang="en-IN" sz="2400" dirty="0"/>
          </a:p>
          <a:p>
            <a:pPr lvl="1"/>
            <a:r>
              <a:rPr lang="en-IN" sz="2400" dirty="0" smtClean="0"/>
              <a:t> Pipetting </a:t>
            </a:r>
            <a:r>
              <a:rPr lang="en-IN" sz="2400" dirty="0"/>
              <a:t>of reagent</a:t>
            </a:r>
          </a:p>
          <a:p>
            <a:pPr lvl="1"/>
            <a:r>
              <a:rPr lang="en-IN" sz="2400" dirty="0" smtClean="0"/>
              <a:t> </a:t>
            </a:r>
            <a:r>
              <a:rPr lang="en-IN" sz="2400" dirty="0"/>
              <a:t>Pipetting of specimen</a:t>
            </a:r>
          </a:p>
          <a:p>
            <a:pPr lvl="1"/>
            <a:r>
              <a:rPr lang="en-IN" sz="2400" dirty="0" smtClean="0"/>
              <a:t> </a:t>
            </a:r>
            <a:r>
              <a:rPr lang="en-IN" sz="2400" dirty="0"/>
              <a:t>Mixing &amp; incubation.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This instrument require minimum 500 microliters of reagent for test</a:t>
            </a:r>
            <a:r>
              <a:rPr lang="en-IN" sz="2400" dirty="0" smtClean="0"/>
              <a:t>. More </a:t>
            </a:r>
            <a:r>
              <a:rPr lang="en-IN" sz="2400" dirty="0" err="1" smtClean="0"/>
              <a:t>consuption</a:t>
            </a:r>
            <a:r>
              <a:rPr lang="en-IN" sz="2400" dirty="0" smtClean="0"/>
              <a:t> of reagent &amp; sample</a:t>
            </a:r>
          </a:p>
          <a:p>
            <a:r>
              <a:rPr lang="en-IN" sz="2400" dirty="0" smtClean="0"/>
              <a:t>More man power require</a:t>
            </a:r>
            <a:endParaRPr lang="en-IN" sz="2400" dirty="0"/>
          </a:p>
          <a:p>
            <a:r>
              <a:rPr lang="en-IN" sz="2400" dirty="0" smtClean="0"/>
              <a:t> </a:t>
            </a:r>
            <a:r>
              <a:rPr lang="en-IN" sz="2400" dirty="0"/>
              <a:t>Manual L-J chart to draw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Fully auto analyzer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3472" y="1600200"/>
            <a:ext cx="31170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357166"/>
            <a:ext cx="8056086" cy="620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01122" cy="6500834"/>
          </a:xfrm>
        </p:spPr>
        <p:txBody>
          <a:bodyPr>
            <a:normAutofit/>
          </a:bodyPr>
          <a:lstStyle/>
          <a:p>
            <a:pPr marL="742950" indent="-742950" algn="l"/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0042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Automatic dispensing of reagent &amp; sample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Automatic mixing  &amp; incubating of reacting mixture.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Less requirement of reagent , sample &amp; man-power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Automation for running , analyzing  and interpretation of quality control data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400" dirty="0" smtClean="0"/>
              <a:t>Drawing of L-J charts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400" dirty="0" smtClean="0"/>
              <a:t>Calculation of Mean , S.D. , CV%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Automated calibration of </a:t>
            </a:r>
            <a:r>
              <a:rPr lang="en-IN" sz="2400" dirty="0" err="1" smtClean="0"/>
              <a:t>analytes</a:t>
            </a:r>
            <a:r>
              <a:rPr lang="en-IN" sz="2400" dirty="0" smtClean="0"/>
              <a:t>.</a:t>
            </a:r>
          </a:p>
          <a:p>
            <a:pPr marL="457200" indent="-457200"/>
            <a:r>
              <a:rPr lang="en-IN" sz="2400" dirty="0" smtClean="0"/>
              <a:t>6.    Programmable wash cycles between samples &amp; tests for</a:t>
            </a:r>
          </a:p>
          <a:p>
            <a:pPr marL="457200" indent="-457200"/>
            <a:r>
              <a:rPr lang="en-IN" sz="2400" dirty="0" smtClean="0"/>
              <a:t>        minimum carry over.</a:t>
            </a:r>
          </a:p>
          <a:p>
            <a:pPr marL="457200" indent="-457200"/>
            <a:r>
              <a:rPr lang="en-IN" sz="2400" dirty="0" smtClean="0"/>
              <a:t>7.    Auto dilution is also possible</a:t>
            </a:r>
          </a:p>
          <a:p>
            <a:pPr marL="457200" indent="-457200">
              <a:buNone/>
            </a:pPr>
            <a:r>
              <a:rPr lang="en-IN" sz="2400" dirty="0" smtClean="0"/>
              <a:t>8.    Facility to store all data related to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N" sz="2400" dirty="0" smtClean="0"/>
              <a:t>Patient result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N" sz="2400" dirty="0" smtClean="0"/>
              <a:t>QC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N" sz="2400" dirty="0" smtClean="0"/>
              <a:t>Calibration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N" sz="2400" dirty="0" smtClean="0"/>
              <a:t>Maintenance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IN" sz="2400" dirty="0" smtClean="0"/>
              <a:t>Troubleshoot</a:t>
            </a:r>
          </a:p>
          <a:p>
            <a:pPr marL="457200" indent="-457200">
              <a:buAutoNum type="arabicPeriod" startAt="8"/>
            </a:pPr>
            <a:endParaRPr lang="en-IN" sz="2400" dirty="0" smtClean="0"/>
          </a:p>
          <a:p>
            <a:pPr marL="457200" indent="-457200">
              <a:buAutoNum type="arabicPeriod" startAt="8"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-2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Fully Auto Analyzer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868346"/>
          </a:xfrm>
        </p:spPr>
        <p:txBody>
          <a:bodyPr>
            <a:normAutofit/>
          </a:bodyPr>
          <a:lstStyle/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Principle- Chemiluminescence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643578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/>
              <a:t>Chemilluminescence occurs when there is emission of light when an electron returns from an excited or higher energy level to a lower energy level.</a:t>
            </a:r>
          </a:p>
          <a:p>
            <a:pPr algn="just"/>
            <a:r>
              <a:rPr lang="en-IN" sz="2800" dirty="0" smtClean="0"/>
              <a:t>Excitation event is caused by chemical reaction. </a:t>
            </a:r>
          </a:p>
          <a:p>
            <a:pPr algn="just"/>
            <a:r>
              <a:rPr lang="en-IN" sz="2800" dirty="0" smtClean="0"/>
              <a:t>Light can be emitted in the ultraviolet, visible or infrared </a:t>
            </a:r>
            <a:r>
              <a:rPr lang="en-IN" sz="2800" dirty="0" err="1" smtClean="0"/>
              <a:t>reagion</a:t>
            </a:r>
            <a:r>
              <a:rPr lang="en-IN" sz="2800" dirty="0" smtClean="0"/>
              <a:t>.</a:t>
            </a:r>
          </a:p>
          <a:p>
            <a:pPr algn="just"/>
            <a:r>
              <a:rPr lang="en-IN" sz="2800" dirty="0" smtClean="0"/>
              <a:t> In Chemiluminescence heat is not produced also called “cool light”.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1736" y="4214818"/>
            <a:ext cx="432912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85818"/>
          </a:xfrm>
        </p:spPr>
        <p:txBody>
          <a:bodyPr>
            <a:normAutofit/>
          </a:bodyPr>
          <a:lstStyle/>
          <a:p>
            <a:pPr algn="just"/>
            <a:r>
              <a:rPr lang="en-IN" sz="4000" b="1" dirty="0" smtClean="0">
                <a:solidFill>
                  <a:srgbClr val="FF0000"/>
                </a:solidFill>
              </a:rPr>
              <a:t>Chemiluminescence Immuno Assay(CLIA)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Autofit/>
          </a:bodyPr>
          <a:lstStyle/>
          <a:p>
            <a:pPr algn="just"/>
            <a:r>
              <a:rPr lang="en-IN" sz="2800" dirty="0" smtClean="0"/>
              <a:t>Chemiluminescence Immuno assay convert a substrate to a reaction products, which emits a photon of light instants of developing colour. </a:t>
            </a:r>
          </a:p>
          <a:p>
            <a:pPr algn="just"/>
            <a:r>
              <a:rPr lang="en-IN" sz="2800" dirty="0" smtClean="0"/>
              <a:t>Chemiluminescence is the emission of light as the result of a chemical reaction. </a:t>
            </a:r>
          </a:p>
          <a:p>
            <a:pPr algn="just"/>
            <a:r>
              <a:rPr lang="en-IN" sz="2800" dirty="0" smtClean="0"/>
              <a:t>[A]+[B] → [O]   →  [Product]+[light]</a:t>
            </a:r>
          </a:p>
          <a:p>
            <a:pPr algn="just"/>
            <a:r>
              <a:rPr lang="en-IN" sz="2800" dirty="0" err="1" smtClean="0"/>
              <a:t>Luminol</a:t>
            </a:r>
            <a:r>
              <a:rPr lang="en-IN" sz="2800" dirty="0" smtClean="0"/>
              <a:t> + H₂O₂ →3-APA[O] → 3-APA + Light </a:t>
            </a:r>
          </a:p>
          <a:p>
            <a:pPr algn="just"/>
            <a:r>
              <a:rPr lang="en-IN" sz="2800" dirty="0" smtClean="0"/>
              <a:t>3-APA = 3-aminophthalate</a:t>
            </a:r>
          </a:p>
          <a:p>
            <a:pPr algn="just"/>
            <a:r>
              <a:rPr lang="en-IN" sz="2800" dirty="0" smtClean="0"/>
              <a:t>Light is emitted from the excited product formed.</a:t>
            </a:r>
          </a:p>
          <a:p>
            <a:pPr algn="just"/>
            <a:endParaRPr lang="en-IN" sz="2800" dirty="0" smtClean="0"/>
          </a:p>
          <a:p>
            <a:pPr algn="just"/>
            <a:endParaRPr lang="en-IN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G-20190131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800" dirty="0" smtClean="0"/>
              <a:t> </a:t>
            </a:r>
            <a:r>
              <a:rPr lang="en-IN" sz="2800" dirty="0" err="1" smtClean="0"/>
              <a:t>chemilumiescence</a:t>
            </a:r>
            <a:r>
              <a:rPr lang="en-IN" sz="2800" dirty="0" smtClean="0"/>
              <a:t> occurs in the presence of a CATALYST:</a:t>
            </a:r>
          </a:p>
          <a:p>
            <a:pPr algn="just"/>
            <a:r>
              <a:rPr lang="en-IN" sz="2800" b="1" dirty="0" smtClean="0"/>
              <a:t>Enzymes</a:t>
            </a:r>
          </a:p>
          <a:p>
            <a:pPr algn="just">
              <a:buNone/>
            </a:pPr>
            <a:r>
              <a:rPr lang="en-IN" sz="2800" b="1" dirty="0" smtClean="0"/>
              <a:t>    </a:t>
            </a:r>
            <a:r>
              <a:rPr lang="en-IN" sz="2800" dirty="0" smtClean="0"/>
              <a:t> </a:t>
            </a:r>
            <a:r>
              <a:rPr lang="en-IN" sz="2800" dirty="0" err="1" smtClean="0"/>
              <a:t>eg</a:t>
            </a:r>
            <a:r>
              <a:rPr lang="en-IN" sz="2800" dirty="0" smtClean="0"/>
              <a:t>., -Alkaline phosphates</a:t>
            </a:r>
          </a:p>
          <a:p>
            <a:pPr algn="just">
              <a:buNone/>
            </a:pPr>
            <a:r>
              <a:rPr lang="en-IN" sz="2800" dirty="0" smtClean="0"/>
              <a:t>             -Horseradish peroxidase</a:t>
            </a:r>
          </a:p>
          <a:p>
            <a:pPr algn="just">
              <a:buNone/>
            </a:pPr>
            <a:r>
              <a:rPr lang="en-IN" sz="2800" dirty="0" smtClean="0"/>
              <a:t>             -Microperoxidase</a:t>
            </a:r>
          </a:p>
          <a:p>
            <a:pPr algn="just"/>
            <a:r>
              <a:rPr lang="en-IN" sz="2800" b="1" dirty="0" smtClean="0"/>
              <a:t>Metal ions </a:t>
            </a:r>
          </a:p>
          <a:p>
            <a:pPr algn="just">
              <a:buNone/>
            </a:pPr>
            <a:r>
              <a:rPr lang="en-IN" sz="2800" dirty="0" smtClean="0"/>
              <a:t>   -Metal complexes </a:t>
            </a:r>
          </a:p>
          <a:p>
            <a:pPr algn="just">
              <a:buNone/>
            </a:pPr>
            <a:r>
              <a:rPr lang="en-IN" sz="2800" dirty="0" smtClean="0"/>
              <a:t>    </a:t>
            </a:r>
            <a:r>
              <a:rPr lang="en-IN" sz="2800" dirty="0" err="1" smtClean="0"/>
              <a:t>eg</a:t>
            </a:r>
            <a:r>
              <a:rPr lang="en-IN" sz="2800" dirty="0" smtClean="0"/>
              <a:t>., -Cu²⁺ &amp; Fe⁺³</a:t>
            </a:r>
          </a:p>
          <a:p>
            <a:pPr algn="just">
              <a:buNone/>
            </a:pPr>
            <a:r>
              <a:rPr lang="en-IN" sz="2800" dirty="0" smtClean="0"/>
              <a:t>           - Phthalocyanine complex</a:t>
            </a:r>
          </a:p>
          <a:p>
            <a:pPr algn="just">
              <a:buNone/>
            </a:pPr>
            <a:endParaRPr lang="en-IN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</a:t>
            </a:r>
            <a:r>
              <a:rPr lang="en-IN" sz="3600" b="1" dirty="0" smtClean="0">
                <a:solidFill>
                  <a:srgbClr val="FF0000"/>
                </a:solidFill>
              </a:rPr>
              <a:t>Magnetic </a:t>
            </a:r>
            <a:r>
              <a:rPr lang="en-IN" sz="3600" b="1" dirty="0" smtClean="0">
                <a:solidFill>
                  <a:srgbClr val="FF0000"/>
                </a:solidFill>
              </a:rPr>
              <a:t>CLIA</a:t>
            </a:r>
            <a:endParaRPr lang="en-IN" sz="3600" b="1" dirty="0" smtClean="0">
              <a:solidFill>
                <a:srgbClr val="FF0000"/>
              </a:solidFill>
            </a:endParaRPr>
          </a:p>
          <a:p>
            <a:pPr algn="just"/>
            <a:r>
              <a:rPr lang="en-IN" sz="2400" dirty="0" smtClean="0"/>
              <a:t>In this sandwich technique the analyte is sandwiched between antibody substrate conjugate and antibody magnetic particle.</a:t>
            </a:r>
          </a:p>
          <a:p>
            <a:pPr algn="just"/>
            <a:r>
              <a:rPr lang="en-IN" sz="2400" dirty="0" smtClean="0"/>
              <a:t>The analyte is bound to both conjugates, the unbound conjugates are washed out using magnetic separation technique.</a:t>
            </a:r>
          </a:p>
          <a:p>
            <a:pPr algn="just"/>
            <a:r>
              <a:rPr lang="en-IN" sz="2400" dirty="0" smtClean="0"/>
              <a:t>Conjugate analyte sandwich between substrate and magnetic particle is incubate with oxidant enzyme and amount of Chemiluminescence is quantified.</a:t>
            </a:r>
          </a:p>
          <a:p>
            <a:pPr algn="just"/>
            <a:endParaRPr lang="en-IN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86439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4052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ADVANTAGES</a:t>
            </a:r>
          </a:p>
          <a:p>
            <a:pPr lvl="0" algn="just"/>
            <a:r>
              <a:rPr lang="en-IN" dirty="0" smtClean="0"/>
              <a:t>Sensitive </a:t>
            </a:r>
            <a:r>
              <a:rPr lang="en-IN" dirty="0" smtClean="0"/>
              <a:t>&amp; Specific in compare ELISA</a:t>
            </a:r>
          </a:p>
          <a:p>
            <a:pPr lvl="0" algn="just"/>
            <a:r>
              <a:rPr lang="en-IN" dirty="0" smtClean="0"/>
              <a:t>Linear response</a:t>
            </a:r>
          </a:p>
          <a:p>
            <a:pPr lvl="0" algn="just"/>
            <a:r>
              <a:rPr lang="en-IN" dirty="0" smtClean="0"/>
              <a:t>High stability reagent</a:t>
            </a:r>
          </a:p>
          <a:p>
            <a:pPr lvl="0" algn="just"/>
            <a:r>
              <a:rPr lang="en-IN" dirty="0" smtClean="0"/>
              <a:t>Fast emission of light</a:t>
            </a:r>
          </a:p>
          <a:p>
            <a:pPr lvl="0" algn="just"/>
            <a:r>
              <a:rPr lang="en-IN" dirty="0" smtClean="0"/>
              <a:t>Short incubation period</a:t>
            </a:r>
          </a:p>
          <a:p>
            <a:pPr lvl="0" algn="just"/>
            <a:r>
              <a:rPr lang="en-IN" dirty="0" smtClean="0"/>
              <a:t>Absence of toxicity</a:t>
            </a:r>
          </a:p>
          <a:p>
            <a:pPr lvl="0" algn="just"/>
            <a:r>
              <a:rPr lang="en-IN" dirty="0" smtClean="0"/>
              <a:t>Mainly use for </a:t>
            </a:r>
            <a:r>
              <a:rPr lang="en-IN" dirty="0" smtClean="0"/>
              <a:t>Immunology </a:t>
            </a:r>
            <a:r>
              <a:rPr lang="en-IN" dirty="0" smtClean="0"/>
              <a:t>, serology &amp; hormone analysis test</a:t>
            </a:r>
          </a:p>
          <a:p>
            <a:pPr lvl="0" algn="just"/>
            <a:endParaRPr lang="en-IN" dirty="0" smtClean="0"/>
          </a:p>
          <a:p>
            <a:pPr lvl="0" algn="just"/>
            <a:endParaRPr lang="en-IN" dirty="0" smtClean="0"/>
          </a:p>
          <a:p>
            <a:pPr algn="just"/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DISADVANTAGES</a:t>
            </a:r>
          </a:p>
          <a:p>
            <a:pPr algn="just"/>
            <a:r>
              <a:rPr lang="en-IN" dirty="0" smtClean="0"/>
              <a:t>Not </a:t>
            </a:r>
            <a:r>
              <a:rPr lang="en-IN" dirty="0" smtClean="0"/>
              <a:t>useful for routine biochemistry parameter</a:t>
            </a:r>
          </a:p>
          <a:p>
            <a:pPr algn="just"/>
            <a:r>
              <a:rPr lang="en-IN" dirty="0" smtClean="0"/>
              <a:t>Costly in compare </a:t>
            </a:r>
            <a:r>
              <a:rPr lang="en-IN" dirty="0" smtClean="0"/>
              <a:t>to ELISA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PRINCIPLE OF COLORIMETER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Beer’s law and Lambert’s law.</a:t>
            </a:r>
            <a:endParaRPr lang="en-IN" sz="2800" dirty="0" smtClean="0">
              <a:solidFill>
                <a:srgbClr val="FF0000"/>
              </a:solidFill>
            </a:endParaRPr>
          </a:p>
          <a:p>
            <a:r>
              <a:rPr lang="en-IN" sz="2800" dirty="0" smtClean="0"/>
              <a:t>When </a:t>
            </a:r>
            <a:r>
              <a:rPr lang="en-IN" sz="2800" dirty="0"/>
              <a:t>a monochromatic light passes through </a:t>
            </a:r>
            <a:r>
              <a:rPr lang="en-IN" sz="2800" dirty="0" smtClean="0"/>
              <a:t>a coloured </a:t>
            </a:r>
            <a:r>
              <a:rPr lang="en-IN" sz="2800" dirty="0"/>
              <a:t>solution, </a:t>
            </a:r>
            <a:r>
              <a:rPr lang="en-IN" sz="2800" dirty="0" smtClean="0"/>
              <a:t>that monochromatic light is absorbed by coloured solution ,which </a:t>
            </a:r>
            <a:r>
              <a:rPr lang="en-IN" sz="2800" dirty="0"/>
              <a:t>is </a:t>
            </a:r>
            <a:r>
              <a:rPr lang="en-IN" sz="2800" dirty="0" smtClean="0"/>
              <a:t>depend on</a:t>
            </a:r>
          </a:p>
          <a:p>
            <a:pPr lvl="1"/>
            <a:r>
              <a:rPr lang="en-IN" dirty="0" smtClean="0"/>
              <a:t>type of colour</a:t>
            </a:r>
          </a:p>
          <a:p>
            <a:pPr lvl="1"/>
            <a:r>
              <a:rPr lang="en-IN" dirty="0" smtClean="0"/>
              <a:t>colour density</a:t>
            </a:r>
          </a:p>
          <a:p>
            <a:pPr lvl="1"/>
            <a:r>
              <a:rPr lang="en-IN" dirty="0" smtClean="0"/>
              <a:t>distance travelled by light</a:t>
            </a:r>
          </a:p>
          <a:p>
            <a:pPr>
              <a:buNone/>
            </a:pPr>
            <a:endParaRPr lang="en-IN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dirty="0" smtClean="0">
                <a:solidFill>
                  <a:srgbClr val="FF0000"/>
                </a:solidFill>
              </a:rPr>
              <a:t>Uses of CLIA /ECLIA / MCLIA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dirty="0" smtClean="0"/>
              <a:t>Immunology &amp; serology test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err="1" smtClean="0"/>
              <a:t>IgE</a:t>
            </a:r>
            <a:endParaRPr lang="en-IN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err="1" smtClean="0"/>
              <a:t>IgM</a:t>
            </a:r>
            <a:endParaRPr lang="en-IN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/>
              <a:t>Hormone analysis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err="1" smtClean="0"/>
              <a:t>Estradiol</a:t>
            </a:r>
            <a:endParaRPr lang="en-IN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Insulin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Beta HCG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LH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FSH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/>
              <a:t>Tumour </a:t>
            </a:r>
            <a:r>
              <a:rPr lang="en-IN" dirty="0" smtClean="0"/>
              <a:t>markers</a:t>
            </a:r>
            <a:endParaRPr lang="en-IN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CA-125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Prostate specific antigen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n-IN" dirty="0" smtClean="0"/>
              <a:t>Acid </a:t>
            </a:r>
            <a:r>
              <a:rPr lang="en-IN" dirty="0" err="1" smtClean="0"/>
              <a:t>phosphaste</a:t>
            </a:r>
            <a:endParaRPr lang="en-IN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IN" dirty="0" smtClean="0"/>
              <a:t>For DNA </a:t>
            </a:r>
            <a:r>
              <a:rPr lang="en-IN" dirty="0" smtClean="0"/>
              <a:t>analysis, DNA </a:t>
            </a:r>
            <a:r>
              <a:rPr lang="en-IN" dirty="0" smtClean="0"/>
              <a:t>finger printing, DNA sequencing, shourthen blotting and electro photogram.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Dry Chemistry Cartridge Layer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hoto-maincontent-drytechnolog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901765"/>
            <a:ext cx="6786610" cy="57415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6357958"/>
          </a:xfrm>
        </p:spPr>
        <p:txBody>
          <a:bodyPr>
            <a:noAutofit/>
          </a:bodyPr>
          <a:lstStyle/>
          <a:p>
            <a:r>
              <a:rPr lang="en-IN" sz="2400" b="1" u="sng" dirty="0" smtClean="0">
                <a:solidFill>
                  <a:srgbClr val="FF0000"/>
                </a:solidFill>
              </a:rPr>
              <a:t>Spreading layer </a:t>
            </a:r>
          </a:p>
          <a:p>
            <a:r>
              <a:rPr lang="en-IN" sz="2400" dirty="0" smtClean="0"/>
              <a:t>Sample or Control or Standard apply on this layer.</a:t>
            </a:r>
          </a:p>
          <a:p>
            <a:pPr lvl="1"/>
            <a:r>
              <a:rPr lang="en-IN" sz="2400" dirty="0" smtClean="0"/>
              <a:t>Spread the sample in specify area only</a:t>
            </a:r>
          </a:p>
          <a:p>
            <a:r>
              <a:rPr lang="en-IN" sz="2400" dirty="0" smtClean="0"/>
              <a:t>Content Titanium </a:t>
            </a:r>
            <a:r>
              <a:rPr lang="en-IN" sz="2400" dirty="0" err="1" smtClean="0"/>
              <a:t>di</a:t>
            </a:r>
            <a:r>
              <a:rPr lang="en-IN" sz="2400" dirty="0" smtClean="0"/>
              <a:t>-oxide</a:t>
            </a:r>
          </a:p>
          <a:p>
            <a:pPr lvl="1"/>
            <a:r>
              <a:rPr lang="en-IN" sz="2400" dirty="0" smtClean="0"/>
              <a:t>Reflex light path to photo-detector </a:t>
            </a:r>
          </a:p>
          <a:p>
            <a:r>
              <a:rPr lang="en-IN" sz="2400" b="1" u="sng" dirty="0" smtClean="0">
                <a:solidFill>
                  <a:srgbClr val="FF0000"/>
                </a:solidFill>
              </a:rPr>
              <a:t>Scavenger layer</a:t>
            </a:r>
          </a:p>
          <a:p>
            <a:r>
              <a:rPr lang="en-IN" sz="2400" dirty="0" smtClean="0"/>
              <a:t>Remove impurity &amp; inference serum (</a:t>
            </a:r>
            <a:r>
              <a:rPr lang="en-IN" sz="2400" dirty="0" err="1" smtClean="0"/>
              <a:t>lipemia</a:t>
            </a:r>
            <a:r>
              <a:rPr lang="en-IN" sz="2400" dirty="0" smtClean="0"/>
              <a:t> , haemolysis)</a:t>
            </a:r>
          </a:p>
          <a:p>
            <a:r>
              <a:rPr lang="en-IN" sz="2400" dirty="0" smtClean="0"/>
              <a:t>Not require in every analyte cartridge. </a:t>
            </a:r>
          </a:p>
          <a:p>
            <a:r>
              <a:rPr lang="en-IN" sz="2400" dirty="0" smtClean="0"/>
              <a:t>allows selected components to filter through and penetrate to the reaction layer (s)</a:t>
            </a:r>
          </a:p>
          <a:p>
            <a:r>
              <a:rPr lang="en-IN" sz="2400" dirty="0" smtClean="0"/>
              <a:t>Component</a:t>
            </a:r>
          </a:p>
          <a:p>
            <a:pPr lvl="1"/>
            <a:r>
              <a:rPr lang="en-IN" sz="2400" dirty="0" smtClean="0"/>
              <a:t>Resin </a:t>
            </a:r>
          </a:p>
          <a:p>
            <a:pPr lvl="1"/>
            <a:r>
              <a:rPr lang="en-IN" sz="2400" dirty="0" smtClean="0"/>
              <a:t>Chemical / Enzyme</a:t>
            </a:r>
          </a:p>
          <a:p>
            <a:pPr lvl="1"/>
            <a:r>
              <a:rPr lang="en-IN" sz="2400" dirty="0" smtClean="0"/>
              <a:t>E.g.  Uric acid analyte kit – has </a:t>
            </a:r>
            <a:r>
              <a:rPr lang="en-IN" sz="2400" dirty="0" err="1" smtClean="0"/>
              <a:t>ascorbate</a:t>
            </a:r>
            <a:r>
              <a:rPr lang="en-IN" sz="2400" dirty="0" smtClean="0"/>
              <a:t> </a:t>
            </a:r>
            <a:r>
              <a:rPr lang="en-IN" sz="2400" dirty="0" err="1" smtClean="0"/>
              <a:t>oxidase</a:t>
            </a:r>
            <a:r>
              <a:rPr lang="en-IN" sz="2400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-24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Principle &amp; Use of Different Layer Dry Chemistry Cartridge</a:t>
            </a:r>
            <a:endParaRPr lang="en-IN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en-IN" sz="2800" b="1" u="sng" dirty="0" smtClean="0">
                <a:solidFill>
                  <a:srgbClr val="FF0000"/>
                </a:solidFill>
              </a:rPr>
              <a:t>Reagent layer</a:t>
            </a:r>
          </a:p>
          <a:p>
            <a:r>
              <a:rPr lang="en-IN" sz="2800" dirty="0" smtClean="0"/>
              <a:t>Contain layer of Lyophilized / Dry enzymes / buffers</a:t>
            </a:r>
          </a:p>
          <a:p>
            <a:r>
              <a:rPr lang="en-IN" sz="2800" dirty="0" smtClean="0"/>
              <a:t>different number of reagent layer require in different test as per principle of test</a:t>
            </a:r>
          </a:p>
          <a:p>
            <a:pPr lvl="1"/>
            <a:r>
              <a:rPr lang="en-IN" dirty="0" smtClean="0"/>
              <a:t>for glucose is one</a:t>
            </a:r>
          </a:p>
          <a:p>
            <a:pPr lvl="1"/>
            <a:r>
              <a:rPr lang="en-IN" dirty="0" smtClean="0"/>
              <a:t>for uric acid is two</a:t>
            </a:r>
          </a:p>
          <a:p>
            <a:pPr lvl="1"/>
            <a:r>
              <a:rPr lang="en-IN" dirty="0" smtClean="0"/>
              <a:t>for cholesterol is may three layer.</a:t>
            </a:r>
          </a:p>
          <a:p>
            <a:r>
              <a:rPr lang="en-IN" sz="2800" b="1" u="sng" dirty="0" smtClean="0">
                <a:solidFill>
                  <a:srgbClr val="FF0000"/>
                </a:solidFill>
              </a:rPr>
              <a:t>Indicator layer</a:t>
            </a:r>
          </a:p>
          <a:p>
            <a:pPr lvl="1"/>
            <a:r>
              <a:rPr lang="en-IN" dirty="0" smtClean="0"/>
              <a:t>Contain colour producing agent</a:t>
            </a:r>
          </a:p>
          <a:p>
            <a:r>
              <a:rPr lang="en-IN" sz="2800" b="1" u="sng" dirty="0" smtClean="0">
                <a:solidFill>
                  <a:srgbClr val="FF0000"/>
                </a:solidFill>
              </a:rPr>
              <a:t>Support layer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Principle of Dry Chemistry Analyzer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 smtClean="0"/>
              <a:t>Light is pass through</a:t>
            </a:r>
          </a:p>
          <a:p>
            <a:pPr lvl="1" algn="just"/>
            <a:r>
              <a:rPr lang="en-IN" dirty="0" smtClean="0"/>
              <a:t>All the layer except spreading layer</a:t>
            </a:r>
          </a:p>
          <a:p>
            <a:pPr algn="just"/>
            <a:r>
              <a:rPr lang="en-IN" sz="2800" dirty="0" smtClean="0"/>
              <a:t>As light hits the white spreading layer, some of the light reflects back to a photocell or </a:t>
            </a:r>
            <a:r>
              <a:rPr lang="en-IN" sz="2800" dirty="0" err="1" smtClean="0"/>
              <a:t>eletrode</a:t>
            </a:r>
            <a:r>
              <a:rPr lang="en-IN" sz="2800" dirty="0" smtClean="0"/>
              <a:t>  while some light is absorbed.</a:t>
            </a:r>
          </a:p>
          <a:p>
            <a:pPr algn="just"/>
            <a:r>
              <a:rPr lang="en-IN" sz="2800" dirty="0" smtClean="0"/>
              <a:t>The amount of reflected light, is </a:t>
            </a:r>
          </a:p>
          <a:p>
            <a:pPr lvl="1" algn="just"/>
            <a:r>
              <a:rPr lang="en-IN" dirty="0" smtClean="0"/>
              <a:t>Inversely proportional to colour density of reagent layer</a:t>
            </a:r>
          </a:p>
          <a:p>
            <a:pPr lvl="1" algn="just"/>
            <a:r>
              <a:rPr lang="en-IN" dirty="0" smtClean="0"/>
              <a:t>Inversely to concentration of the analyte</a:t>
            </a:r>
          </a:p>
          <a:p>
            <a:pPr algn="just"/>
            <a:endParaRPr lang="en-IN" sz="2800" dirty="0" smtClean="0"/>
          </a:p>
          <a:p>
            <a:pPr algn="just">
              <a:buNone/>
            </a:pPr>
            <a:endParaRPr lang="en-IN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14282" y="428604"/>
            <a:ext cx="8286808" cy="2643206"/>
          </a:xfrm>
        </p:spPr>
        <p:txBody>
          <a:bodyPr>
            <a:noAutofit/>
          </a:bodyPr>
          <a:lstStyle/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r>
              <a:rPr lang="en-IN" sz="2800" dirty="0" smtClean="0">
                <a:solidFill>
                  <a:srgbClr val="FF0000"/>
                </a:solidFill>
              </a:rPr>
              <a:t>1)COLORIMETRIC PHOTOCELL</a:t>
            </a: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r>
              <a:rPr lang="en-IN" sz="2800" b="0" dirty="0" smtClean="0"/>
              <a:t>Quantifies enzymes, general chemistry, and immunology</a:t>
            </a:r>
          </a:p>
          <a:p>
            <a:endParaRPr lang="en-IN" sz="2800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3429000"/>
            <a:ext cx="10746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 smtClean="0">
                <a:solidFill>
                  <a:srgbClr val="FF0000"/>
                </a:solidFill>
              </a:rPr>
              <a:t>  </a:t>
            </a:r>
            <a:r>
              <a:rPr lang="en-IN" sz="2800" b="1" dirty="0" smtClean="0">
                <a:solidFill>
                  <a:srgbClr val="FF0000"/>
                </a:solidFill>
              </a:rPr>
              <a:t>2) POTENTIOMETRIC PHOTOCELL</a:t>
            </a:r>
          </a:p>
          <a:p>
            <a:pPr algn="just"/>
            <a:endParaRPr lang="en-IN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en-IN" sz="2800" dirty="0" smtClean="0"/>
              <a:t>  Each slide have an ion selective film electrode for each of</a:t>
            </a:r>
          </a:p>
          <a:p>
            <a:pPr algn="just"/>
            <a:r>
              <a:rPr lang="en-IN" sz="2800" dirty="0" smtClean="0"/>
              <a:t>  Na, K, and </a:t>
            </a:r>
            <a:r>
              <a:rPr lang="en-IN" sz="2800" dirty="0" err="1" smtClean="0"/>
              <a:t>Cl</a:t>
            </a:r>
            <a:r>
              <a:rPr lang="en-IN" sz="2800" dirty="0" smtClean="0"/>
              <a:t> and electrolytes.</a:t>
            </a:r>
          </a:p>
          <a:p>
            <a:pPr algn="just"/>
            <a:endParaRPr lang="en-IN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N" b="1" dirty="0" smtClean="0">
                <a:solidFill>
                  <a:srgbClr val="FF0000"/>
                </a:solidFill>
              </a:rPr>
              <a:t>ADVANTAGES</a:t>
            </a:r>
            <a:br>
              <a:rPr lang="en-IN" b="1" dirty="0" smtClean="0">
                <a:solidFill>
                  <a:srgbClr val="FF0000"/>
                </a:solidFill>
              </a:rPr>
            </a:b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71504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Very good stability of reagent</a:t>
            </a:r>
          </a:p>
          <a:p>
            <a:r>
              <a:rPr lang="en-IN" sz="2800" dirty="0" smtClean="0"/>
              <a:t>Available in form of cartridge so minimum storage place require – reduce cost of storage.</a:t>
            </a:r>
          </a:p>
          <a:p>
            <a:r>
              <a:rPr lang="en-IN" sz="2800" dirty="0" smtClean="0"/>
              <a:t>More precision – due to stability of reagent</a:t>
            </a:r>
          </a:p>
          <a:p>
            <a:r>
              <a:rPr lang="en-IN" sz="2800" dirty="0" smtClean="0"/>
              <a:t>Less  - NIL water requirement</a:t>
            </a:r>
          </a:p>
          <a:p>
            <a:r>
              <a:rPr lang="en-IN" sz="2800" dirty="0" smtClean="0"/>
              <a:t>Less biomedical waste generation</a:t>
            </a:r>
          </a:p>
          <a:p>
            <a:r>
              <a:rPr lang="en-IN" sz="2800" dirty="0" smtClean="0"/>
              <a:t>Less consumable require in instrument .</a:t>
            </a:r>
          </a:p>
          <a:p>
            <a:r>
              <a:rPr lang="en-IN" sz="2800" dirty="0" smtClean="0"/>
              <a:t>Less instrument maintenance require.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DISADVANTAGES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Instrument is costly</a:t>
            </a:r>
          </a:p>
          <a:p>
            <a:r>
              <a:rPr lang="en-IN" sz="2800" dirty="0" smtClean="0"/>
              <a:t>Sample with abnormal high protein may introduce significant errors.</a:t>
            </a:r>
            <a:endParaRPr lang="en-IN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600000" rev="0"/>
              </a:camera>
              <a:lightRig rig="threePt" dir="t"/>
            </a:scene3d>
          </a:bodyPr>
          <a:lstStyle/>
          <a:p>
            <a:pPr algn="ctr">
              <a:buNone/>
            </a:pPr>
            <a:endParaRPr lang="en-IN" sz="72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IN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YOU..</a:t>
            </a:r>
            <a:endParaRPr lang="en-IN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115328" cy="85725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Beer’s law and Lambert’s law.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8858312" cy="6357958"/>
          </a:xfrm>
        </p:spPr>
        <p:txBody>
          <a:bodyPr>
            <a:noAutofit/>
          </a:bodyPr>
          <a:lstStyle/>
          <a:p>
            <a:r>
              <a:rPr lang="en-IN" dirty="0"/>
              <a:t>The working of colorimeter &amp; Spectrometers </a:t>
            </a:r>
            <a:r>
              <a:rPr lang="en-IN" dirty="0" smtClean="0"/>
              <a:t>is based </a:t>
            </a:r>
            <a:r>
              <a:rPr lang="en-IN" dirty="0"/>
              <a:t>on Beer's &amp; Lambert's law.</a:t>
            </a:r>
          </a:p>
          <a:p>
            <a:r>
              <a:rPr lang="en-IN" b="1" dirty="0"/>
              <a:t>Beer's Law:-It states that the optical </a:t>
            </a:r>
            <a:r>
              <a:rPr lang="en-IN" b="1" dirty="0" smtClean="0"/>
              <a:t>density </a:t>
            </a:r>
            <a:r>
              <a:rPr lang="en-IN" dirty="0" smtClean="0"/>
              <a:t>of </a:t>
            </a:r>
            <a:r>
              <a:rPr lang="en-IN" dirty="0"/>
              <a:t>a solution is directly proportional to </a:t>
            </a:r>
            <a:r>
              <a:rPr lang="en-IN" dirty="0" smtClean="0"/>
              <a:t>the concentration </a:t>
            </a:r>
            <a:r>
              <a:rPr lang="en-IN" dirty="0"/>
              <a:t>of the </a:t>
            </a:r>
            <a:r>
              <a:rPr lang="en-IN" dirty="0" smtClean="0"/>
              <a:t>solution.</a:t>
            </a:r>
            <a:endParaRPr lang="en-IN" dirty="0"/>
          </a:p>
          <a:p>
            <a:r>
              <a:rPr lang="en-IN" b="1" dirty="0"/>
              <a:t>Lambert's law:-It states that the optical </a:t>
            </a:r>
            <a:r>
              <a:rPr lang="en-IN" b="1" dirty="0" smtClean="0"/>
              <a:t>density </a:t>
            </a:r>
            <a:r>
              <a:rPr lang="en-IN" dirty="0" smtClean="0"/>
              <a:t>of </a:t>
            </a:r>
            <a:r>
              <a:rPr lang="en-IN" dirty="0"/>
              <a:t>a coloured solution is directly proportional </a:t>
            </a:r>
            <a:r>
              <a:rPr lang="en-IN" dirty="0" smtClean="0"/>
              <a:t>to the </a:t>
            </a:r>
            <a:r>
              <a:rPr lang="en-IN" dirty="0"/>
              <a:t>path of </a:t>
            </a:r>
            <a:r>
              <a:rPr lang="en-IN" dirty="0" smtClean="0"/>
              <a:t>light.</a:t>
            </a:r>
          </a:p>
          <a:p>
            <a:r>
              <a:rPr lang="en-IN" dirty="0" smtClean="0"/>
              <a:t>O.D. = 2 – log T%</a:t>
            </a:r>
          </a:p>
          <a:p>
            <a:r>
              <a:rPr lang="en-IN" dirty="0" smtClean="0"/>
              <a:t> T = transmission According to Beer's &amp; Lambert's law. </a:t>
            </a:r>
            <a:endParaRPr lang="en-IN" strike="sngStrike" dirty="0" smtClean="0"/>
          </a:p>
          <a:p>
            <a:pPr>
              <a:buNone/>
            </a:pPr>
            <a:endParaRPr lang="en-IN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25470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COMPONENT OF COLORIMETER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/>
          </a:bodyPr>
          <a:lstStyle/>
          <a:p>
            <a:r>
              <a:rPr lang="en-IN" sz="2400" dirty="0"/>
              <a:t>Light source</a:t>
            </a:r>
          </a:p>
          <a:p>
            <a:r>
              <a:rPr lang="en-IN" sz="2400" dirty="0" smtClean="0"/>
              <a:t>Slit</a:t>
            </a:r>
            <a:endParaRPr lang="en-IN" sz="2400" dirty="0"/>
          </a:p>
          <a:p>
            <a:r>
              <a:rPr lang="en-IN" sz="2400" dirty="0" smtClean="0"/>
              <a:t>Monochromator(filter</a:t>
            </a:r>
            <a:r>
              <a:rPr lang="en-IN" sz="2400" dirty="0"/>
              <a:t>)</a:t>
            </a:r>
          </a:p>
          <a:p>
            <a:r>
              <a:rPr lang="en-IN" sz="2400" dirty="0" smtClean="0"/>
              <a:t>Cuvette</a:t>
            </a:r>
            <a:endParaRPr lang="en-IN" sz="2400" dirty="0"/>
          </a:p>
          <a:p>
            <a:r>
              <a:rPr lang="en-IN" sz="2400" dirty="0" smtClean="0"/>
              <a:t>Photocell</a:t>
            </a:r>
            <a:endParaRPr lang="en-IN" sz="2400" dirty="0"/>
          </a:p>
          <a:p>
            <a:r>
              <a:rPr lang="en-IN" sz="2400" dirty="0" smtClean="0"/>
              <a:t>Galvanometer</a:t>
            </a:r>
          </a:p>
          <a:p>
            <a:endParaRPr lang="en-I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91972"/>
            <a:ext cx="6215106" cy="336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500711" cy="55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142984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FUNCTION OF EACH COMPONANT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b="1" u="sng" dirty="0" smtClean="0">
                <a:solidFill>
                  <a:schemeClr val="accent1"/>
                </a:solidFill>
              </a:rPr>
              <a:t>Light source</a:t>
            </a:r>
          </a:p>
          <a:p>
            <a:pPr>
              <a:buNone/>
            </a:pPr>
            <a:r>
              <a:rPr lang="en-IN" sz="2800" b="1" dirty="0" smtClean="0"/>
              <a:t>Two </a:t>
            </a:r>
            <a:r>
              <a:rPr lang="en-IN" sz="2800" b="1" dirty="0"/>
              <a:t>kinds of lamp:-</a:t>
            </a:r>
          </a:p>
          <a:p>
            <a:pPr>
              <a:buNone/>
            </a:pPr>
            <a:r>
              <a:rPr lang="en-IN" sz="2800" dirty="0"/>
              <a:t>1.Halogen Deuterium :- </a:t>
            </a:r>
            <a:endParaRPr lang="en-IN" sz="2800" dirty="0" smtClean="0"/>
          </a:p>
          <a:p>
            <a:r>
              <a:rPr lang="en-IN" sz="2800" dirty="0" smtClean="0"/>
              <a:t>Can use for </a:t>
            </a:r>
            <a:r>
              <a:rPr lang="en-IN" sz="2800" dirty="0"/>
              <a:t>measurement in </a:t>
            </a:r>
            <a:r>
              <a:rPr lang="en-IN" sz="2800" dirty="0" smtClean="0"/>
              <a:t>the </a:t>
            </a:r>
            <a:r>
              <a:rPr lang="fr-FR" sz="2800" dirty="0" smtClean="0"/>
              <a:t>ultraviolet </a:t>
            </a:r>
            <a:r>
              <a:rPr lang="fr-FR" sz="2800" dirty="0"/>
              <a:t>range </a:t>
            </a:r>
            <a:endParaRPr lang="fr-FR" sz="2800" dirty="0" smtClean="0"/>
          </a:p>
          <a:p>
            <a:r>
              <a:rPr lang="fr-FR" sz="2800" dirty="0" smtClean="0"/>
              <a:t>200 </a:t>
            </a:r>
            <a:r>
              <a:rPr lang="fr-FR" sz="2800" dirty="0"/>
              <a:t>– 900 nm.</a:t>
            </a:r>
          </a:p>
          <a:p>
            <a:pPr>
              <a:buNone/>
            </a:pPr>
            <a:r>
              <a:rPr lang="en-IN" sz="2800" dirty="0"/>
              <a:t>2.Tungsten lamp:- </a:t>
            </a:r>
            <a:endParaRPr lang="en-IN" sz="2800" dirty="0" smtClean="0"/>
          </a:p>
          <a:p>
            <a:r>
              <a:rPr lang="en-IN" sz="2800" dirty="0" smtClean="0"/>
              <a:t>For visible and near-infrared ranges.</a:t>
            </a:r>
          </a:p>
          <a:p>
            <a:r>
              <a:rPr lang="en-IN" sz="2800" dirty="0" smtClean="0"/>
              <a:t>400– </a:t>
            </a:r>
            <a:r>
              <a:rPr lang="en-IN" sz="2800" dirty="0"/>
              <a:t>760 </a:t>
            </a:r>
            <a:r>
              <a:rPr lang="en-IN" sz="2800" dirty="0" smtClean="0"/>
              <a:t>nm</a:t>
            </a:r>
            <a:endParaRPr lang="en-IN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7515220" cy="1000108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MONOCHROMATOR(FILTER) 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800" b="1" dirty="0">
                <a:solidFill>
                  <a:schemeClr val="accent1"/>
                </a:solidFill>
              </a:rPr>
              <a:t>FILTER:</a:t>
            </a:r>
          </a:p>
          <a:p>
            <a:r>
              <a:rPr lang="en-IN" sz="2800" dirty="0" smtClean="0"/>
              <a:t>Used </a:t>
            </a:r>
            <a:r>
              <a:rPr lang="en-IN" sz="2800" dirty="0"/>
              <a:t>for selecting the monochromatic light.</a:t>
            </a:r>
          </a:p>
          <a:p>
            <a:r>
              <a:rPr lang="en-IN" sz="2800" dirty="0" smtClean="0"/>
              <a:t>Filters </a:t>
            </a:r>
            <a:r>
              <a:rPr lang="en-IN" sz="2800" dirty="0"/>
              <a:t>will absorb light of </a:t>
            </a:r>
            <a:r>
              <a:rPr lang="en-IN" sz="2800" dirty="0" smtClean="0"/>
              <a:t>unwanted wavelength </a:t>
            </a:r>
            <a:r>
              <a:rPr lang="en-IN" sz="2800" dirty="0"/>
              <a:t>and allow only monochromatic </a:t>
            </a:r>
            <a:r>
              <a:rPr lang="en-IN" sz="2800" dirty="0" smtClean="0"/>
              <a:t>light to </a:t>
            </a:r>
            <a:r>
              <a:rPr lang="en-IN" sz="2800" dirty="0"/>
              <a:t>pass through.</a:t>
            </a:r>
          </a:p>
          <a:p>
            <a:pPr>
              <a:buNone/>
            </a:pPr>
            <a:r>
              <a:rPr lang="en-IN" sz="2800" b="1" dirty="0">
                <a:solidFill>
                  <a:schemeClr val="accent1"/>
                </a:solidFill>
              </a:rPr>
              <a:t>Three </a:t>
            </a:r>
            <a:r>
              <a:rPr lang="en-IN" sz="2800" b="1" dirty="0" smtClean="0">
                <a:solidFill>
                  <a:schemeClr val="accent1"/>
                </a:solidFill>
              </a:rPr>
              <a:t>Types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dirty="0" smtClean="0"/>
              <a:t>Glass</a:t>
            </a:r>
            <a:endParaRPr lang="en-IN" sz="2800" dirty="0"/>
          </a:p>
          <a:p>
            <a:pPr>
              <a:buNone/>
            </a:pPr>
            <a:r>
              <a:rPr lang="en-IN" sz="2800" dirty="0" smtClean="0"/>
              <a:t>2.  </a:t>
            </a:r>
            <a:r>
              <a:rPr lang="en-IN" sz="2800" dirty="0" smtClean="0"/>
              <a:t>Grating</a:t>
            </a:r>
            <a:endParaRPr lang="en-IN" sz="2800" dirty="0"/>
          </a:p>
          <a:p>
            <a:pPr marL="457200" indent="-457200">
              <a:buAutoNum type="arabicPeriod" startAt="3"/>
            </a:pPr>
            <a:r>
              <a:rPr lang="en-IN" sz="2800" dirty="0" smtClean="0"/>
              <a:t>Prism</a:t>
            </a:r>
          </a:p>
          <a:p>
            <a:pPr marL="457200" indent="-457200">
              <a:buNone/>
            </a:pPr>
            <a:r>
              <a:rPr lang="en-IN" sz="2800" dirty="0" smtClean="0"/>
              <a:t>     </a:t>
            </a:r>
            <a:endParaRPr lang="en-IN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 smtClean="0">
                <a:solidFill>
                  <a:srgbClr val="FF0000"/>
                </a:solidFill>
              </a:rPr>
              <a:t>GLASS FILTER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Glass filters are selectively transmit light in particular range of wavelength.</a:t>
            </a:r>
          </a:p>
          <a:p>
            <a:r>
              <a:rPr lang="en-IN" dirty="0" smtClean="0"/>
              <a:t>Glass give fixed wavelength of light.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4738</TotalTime>
  <Words>1464</Words>
  <Application>Microsoft Office PowerPoint</Application>
  <PresentationFormat>On-screen Show (4:3)</PresentationFormat>
  <Paragraphs>294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BIOCHEMISTRY ANALYZERS Colorimeter  Spectrophotometer  Semi Auto-Analyzer  Fully Auto-Analyzer Chemiluminescence Immuno-Assay Analyzer Dry Chemistry Analyzer                            </vt:lpstr>
      <vt:lpstr>COLORIMETER </vt:lpstr>
      <vt:lpstr>PRINCIPLE OF COLORIMETER</vt:lpstr>
      <vt:lpstr>Beer’s law and Lambert’s law.</vt:lpstr>
      <vt:lpstr>COMPONENT OF COLORIMETER</vt:lpstr>
      <vt:lpstr>Slide 6</vt:lpstr>
      <vt:lpstr>FUNCTION OF EACH COMPONANT </vt:lpstr>
      <vt:lpstr>MONOCHROMATOR(FILTER) :</vt:lpstr>
      <vt:lpstr>GLASS FILTER</vt:lpstr>
      <vt:lpstr>PRISM</vt:lpstr>
      <vt:lpstr>GRATINGS </vt:lpstr>
      <vt:lpstr>Wavelength Spectrums Colour &amp; Substrate Colour</vt:lpstr>
      <vt:lpstr>CUVETTE</vt:lpstr>
      <vt:lpstr>Slide 14</vt:lpstr>
      <vt:lpstr>PHOTOCELL (PHOTODETECTOR) </vt:lpstr>
      <vt:lpstr>Slide 16</vt:lpstr>
      <vt:lpstr>SPECTROPHOTOMETER</vt:lpstr>
      <vt:lpstr>Colorimeter vs spectrophotometer</vt:lpstr>
      <vt:lpstr>Slide 19</vt:lpstr>
      <vt:lpstr>Semi Auto Analyzer </vt:lpstr>
      <vt:lpstr>Fully auto analyzer</vt:lpstr>
      <vt:lpstr>Slide 22</vt:lpstr>
      <vt:lpstr> </vt:lpstr>
      <vt:lpstr>Principle- Chemiluminescence</vt:lpstr>
      <vt:lpstr>Chemiluminescence Immuno Assay(CLIA) </vt:lpstr>
      <vt:lpstr>Slide 26</vt:lpstr>
      <vt:lpstr>Slide 27</vt:lpstr>
      <vt:lpstr>Slide 28</vt:lpstr>
      <vt:lpstr>Slide 29</vt:lpstr>
      <vt:lpstr>Uses of CLIA /ECLIA / MCLIA</vt:lpstr>
      <vt:lpstr>Dry Chemistry Cartridge Layer</vt:lpstr>
      <vt:lpstr>Slide 32</vt:lpstr>
      <vt:lpstr>Slide 33</vt:lpstr>
      <vt:lpstr>Principle of Dry Chemistry Analyzer</vt:lpstr>
      <vt:lpstr>Slide 35</vt:lpstr>
      <vt:lpstr>ADVANTAGES </vt:lpstr>
      <vt:lpstr>DISADVANTAGES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PIRNCIPLE OF COLORIMETER AND SPECTOPHOTOMETER AND VARIOUS TYPE OF ANALYSER USED IN CLINICAL BIOCHEMISTRY</dc:title>
  <dc:creator>HP</dc:creator>
  <cp:lastModifiedBy>HP</cp:lastModifiedBy>
  <cp:revision>160</cp:revision>
  <dcterms:created xsi:type="dcterms:W3CDTF">2019-01-23T05:03:28Z</dcterms:created>
  <dcterms:modified xsi:type="dcterms:W3CDTF">2019-02-07T06:01:27Z</dcterms:modified>
</cp:coreProperties>
</file>